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E6511-7AB0-450C-BAD0-87EE513DEE17}" type="datetimeFigureOut">
              <a:rPr lang="en-US" smtClean="0"/>
              <a:pPr/>
              <a:t>6/25/2009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F1682-8805-437C-8B93-318F2B6FD2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E6511-7AB0-450C-BAD0-87EE513DEE17}" type="datetimeFigureOut">
              <a:rPr lang="en-US" smtClean="0"/>
              <a:pPr/>
              <a:t>6/25/2009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F1682-8805-437C-8B93-318F2B6FD2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E6511-7AB0-450C-BAD0-87EE513DEE17}" type="datetimeFigureOut">
              <a:rPr lang="en-US" smtClean="0"/>
              <a:pPr/>
              <a:t>6/25/2009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F1682-8805-437C-8B93-318F2B6FD2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E6511-7AB0-450C-BAD0-87EE513DEE17}" type="datetimeFigureOut">
              <a:rPr lang="en-US" smtClean="0"/>
              <a:pPr/>
              <a:t>6/25/2009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F1682-8805-437C-8B93-318F2B6FD2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E6511-7AB0-450C-BAD0-87EE513DEE17}" type="datetimeFigureOut">
              <a:rPr lang="en-US" smtClean="0"/>
              <a:pPr/>
              <a:t>6/25/2009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F1682-8805-437C-8B93-318F2B6FD2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E6511-7AB0-450C-BAD0-87EE513DEE17}" type="datetimeFigureOut">
              <a:rPr lang="en-US" smtClean="0"/>
              <a:pPr/>
              <a:t>6/25/2009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F1682-8805-437C-8B93-318F2B6FD2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E6511-7AB0-450C-BAD0-87EE513DEE17}" type="datetimeFigureOut">
              <a:rPr lang="en-US" smtClean="0"/>
              <a:pPr/>
              <a:t>6/25/2009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F1682-8805-437C-8B93-318F2B6FD2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E6511-7AB0-450C-BAD0-87EE513DEE17}" type="datetimeFigureOut">
              <a:rPr lang="en-US" smtClean="0"/>
              <a:pPr/>
              <a:t>6/25/2009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F1682-8805-437C-8B93-318F2B6FD2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E6511-7AB0-450C-BAD0-87EE513DEE17}" type="datetimeFigureOut">
              <a:rPr lang="en-US" smtClean="0"/>
              <a:pPr/>
              <a:t>6/25/2009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F1682-8805-437C-8B93-318F2B6FD2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E6511-7AB0-450C-BAD0-87EE513DEE17}" type="datetimeFigureOut">
              <a:rPr lang="en-US" smtClean="0"/>
              <a:pPr/>
              <a:t>6/25/2009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F1682-8805-437C-8B93-318F2B6FD2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E6511-7AB0-450C-BAD0-87EE513DEE17}" type="datetimeFigureOut">
              <a:rPr lang="en-US" smtClean="0"/>
              <a:pPr/>
              <a:t>6/25/2009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F1682-8805-437C-8B93-318F2B6FD2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9E6511-7AB0-450C-BAD0-87EE513DEE17}" type="datetimeFigureOut">
              <a:rPr lang="en-US" smtClean="0"/>
              <a:pPr/>
              <a:t>6/25/2009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CF1682-8805-437C-8B93-318F2B6FD2B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594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0"/>
            <a:ext cx="7772400" cy="3352800"/>
          </a:xfrm>
        </p:spPr>
        <p:txBody>
          <a:bodyPr/>
          <a:lstStyle/>
          <a:p>
            <a:r>
              <a:rPr lang="en-US" sz="8800" b="1" smtClean="0">
                <a:solidFill>
                  <a:srgbClr val="FF6600"/>
                </a:solidFill>
              </a:rPr>
              <a:t>Affective Needs</a:t>
            </a:r>
          </a:p>
        </p:txBody>
      </p:sp>
      <p:pic>
        <p:nvPicPr>
          <p:cNvPr id="494595" name="Picture 3" descr="drama_masks_clipar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3600" y="2895600"/>
            <a:ext cx="5029200" cy="355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45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45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494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459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Line 2"/>
          <p:cNvSpPr>
            <a:spLocks noChangeShapeType="1"/>
          </p:cNvSpPr>
          <p:nvPr/>
        </p:nvSpPr>
        <p:spPr bwMode="auto">
          <a:xfrm>
            <a:off x="381000" y="1230313"/>
            <a:ext cx="78041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9" name="Line 3"/>
          <p:cNvSpPr>
            <a:spLocks noChangeShapeType="1"/>
          </p:cNvSpPr>
          <p:nvPr/>
        </p:nvSpPr>
        <p:spPr bwMode="auto">
          <a:xfrm>
            <a:off x="381000" y="1219200"/>
            <a:ext cx="0" cy="3143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40" name="Line 4"/>
          <p:cNvSpPr>
            <a:spLocks noChangeShapeType="1"/>
          </p:cNvSpPr>
          <p:nvPr/>
        </p:nvSpPr>
        <p:spPr bwMode="auto">
          <a:xfrm>
            <a:off x="2438400" y="1219200"/>
            <a:ext cx="1588" cy="3143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41" name="Line 5"/>
          <p:cNvSpPr>
            <a:spLocks noChangeShapeType="1"/>
          </p:cNvSpPr>
          <p:nvPr/>
        </p:nvSpPr>
        <p:spPr bwMode="auto">
          <a:xfrm>
            <a:off x="6248400" y="1219200"/>
            <a:ext cx="1588" cy="3143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42" name="Line 6"/>
          <p:cNvSpPr>
            <a:spLocks noChangeShapeType="1"/>
          </p:cNvSpPr>
          <p:nvPr/>
        </p:nvSpPr>
        <p:spPr bwMode="auto">
          <a:xfrm>
            <a:off x="4283075" y="914400"/>
            <a:ext cx="1588" cy="31591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43" name="Line 7"/>
          <p:cNvSpPr>
            <a:spLocks noChangeShapeType="1"/>
          </p:cNvSpPr>
          <p:nvPr/>
        </p:nvSpPr>
        <p:spPr bwMode="auto">
          <a:xfrm>
            <a:off x="2332038" y="914400"/>
            <a:ext cx="42672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44" name="Line 8"/>
          <p:cNvSpPr>
            <a:spLocks noChangeShapeType="1"/>
          </p:cNvSpPr>
          <p:nvPr/>
        </p:nvSpPr>
        <p:spPr bwMode="auto">
          <a:xfrm>
            <a:off x="8186738" y="1246188"/>
            <a:ext cx="1587" cy="3143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45" name="Line 9"/>
          <p:cNvSpPr>
            <a:spLocks noChangeShapeType="1"/>
          </p:cNvSpPr>
          <p:nvPr/>
        </p:nvSpPr>
        <p:spPr bwMode="auto">
          <a:xfrm>
            <a:off x="4298950" y="1219200"/>
            <a:ext cx="1588" cy="3143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5626" name="Text Box 10"/>
          <p:cNvSpPr txBox="1">
            <a:spLocks noChangeArrowheads="1"/>
          </p:cNvSpPr>
          <p:nvPr/>
        </p:nvSpPr>
        <p:spPr bwMode="auto">
          <a:xfrm>
            <a:off x="2133600" y="228600"/>
            <a:ext cx="4343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>
                <a:solidFill>
                  <a:srgbClr val="FFFF00"/>
                </a:solidFill>
                <a:cs typeface="Arial" charset="0"/>
              </a:rPr>
              <a:t>Trivia</a:t>
            </a:r>
          </a:p>
        </p:txBody>
      </p:sp>
      <p:sp>
        <p:nvSpPr>
          <p:cNvPr id="495627" name="Text Box 11"/>
          <p:cNvSpPr txBox="1">
            <a:spLocks noChangeArrowheads="1"/>
          </p:cNvSpPr>
          <p:nvPr/>
        </p:nvSpPr>
        <p:spPr bwMode="auto">
          <a:xfrm>
            <a:off x="0" y="1752600"/>
            <a:ext cx="1219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olidFill>
                  <a:srgbClr val="FF0000"/>
                </a:solidFill>
                <a:cs typeface="Arial" charset="0"/>
              </a:rPr>
              <a:t>Candy Bars</a:t>
            </a:r>
          </a:p>
        </p:txBody>
      </p:sp>
      <p:sp>
        <p:nvSpPr>
          <p:cNvPr id="495628" name="Text Box 12"/>
          <p:cNvSpPr txBox="1">
            <a:spLocks noChangeArrowheads="1"/>
          </p:cNvSpPr>
          <p:nvPr/>
        </p:nvSpPr>
        <p:spPr bwMode="auto">
          <a:xfrm>
            <a:off x="1822450" y="1752600"/>
            <a:ext cx="12192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dirty="0" err="1" smtClean="0">
                <a:solidFill>
                  <a:schemeClr val="bg1"/>
                </a:solidFill>
                <a:cs typeface="Arial" charset="0"/>
              </a:rPr>
              <a:t>a</a:t>
            </a:r>
            <a:r>
              <a:rPr lang="en-US" b="1" dirty="0" err="1" smtClean="0">
                <a:cs typeface="Arial" charset="0"/>
              </a:rPr>
              <a:t>Strange</a:t>
            </a:r>
            <a:r>
              <a:rPr lang="en-US" b="1" dirty="0" smtClean="0">
                <a:cs typeface="Arial" charset="0"/>
              </a:rPr>
              <a:t> a</a:t>
            </a:r>
            <a:r>
              <a:rPr lang="en-US" b="1" dirty="0" smtClean="0">
                <a:cs typeface="Arial" charset="0"/>
              </a:rPr>
              <a:t>nd </a:t>
            </a:r>
            <a:r>
              <a:rPr lang="en-US" b="1" dirty="0">
                <a:cs typeface="Arial" charset="0"/>
              </a:rPr>
              <a:t>Unusual </a:t>
            </a:r>
            <a:r>
              <a:rPr lang="en-US" b="1" dirty="0">
                <a:solidFill>
                  <a:schemeClr val="bg1"/>
                </a:solidFill>
                <a:cs typeface="Arial" charset="0"/>
              </a:rPr>
              <a:t>Animals</a:t>
            </a:r>
          </a:p>
        </p:txBody>
      </p:sp>
      <p:sp>
        <p:nvSpPr>
          <p:cNvPr id="495629" name="Text Box 13"/>
          <p:cNvSpPr txBox="1">
            <a:spLocks noChangeArrowheads="1"/>
          </p:cNvSpPr>
          <p:nvPr/>
        </p:nvSpPr>
        <p:spPr bwMode="auto">
          <a:xfrm>
            <a:off x="3683000" y="1736725"/>
            <a:ext cx="12192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olidFill>
                  <a:srgbClr val="FFC000"/>
                </a:solidFill>
                <a:cs typeface="Arial" charset="0"/>
              </a:rPr>
              <a:t>Book, Movie, or Song Titles</a:t>
            </a:r>
          </a:p>
        </p:txBody>
      </p:sp>
      <p:sp>
        <p:nvSpPr>
          <p:cNvPr id="495630" name="Text Box 14"/>
          <p:cNvSpPr txBox="1">
            <a:spLocks noChangeArrowheads="1"/>
          </p:cNvSpPr>
          <p:nvPr/>
        </p:nvSpPr>
        <p:spPr bwMode="auto">
          <a:xfrm>
            <a:off x="5465763" y="1798638"/>
            <a:ext cx="1524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cs typeface="Arial" charset="0"/>
              </a:rPr>
              <a:t>Cartoon Characters</a:t>
            </a:r>
          </a:p>
        </p:txBody>
      </p:sp>
      <p:sp>
        <p:nvSpPr>
          <p:cNvPr id="495631" name="Text Box 15"/>
          <p:cNvSpPr txBox="1">
            <a:spLocks noChangeArrowheads="1"/>
          </p:cNvSpPr>
          <p:nvPr/>
        </p:nvSpPr>
        <p:spPr bwMode="auto">
          <a:xfrm>
            <a:off x="7467600" y="1828800"/>
            <a:ext cx="1219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  <a:cs typeface="Arial" charset="0"/>
              </a:rPr>
              <a:t>Furniture</a:t>
            </a:r>
          </a:p>
        </p:txBody>
      </p:sp>
      <p:sp>
        <p:nvSpPr>
          <p:cNvPr id="495632" name="Text Box 16"/>
          <p:cNvSpPr txBox="1">
            <a:spLocks noChangeArrowheads="1"/>
          </p:cNvSpPr>
          <p:nvPr/>
        </p:nvSpPr>
        <p:spPr bwMode="auto">
          <a:xfrm>
            <a:off x="381000" y="3200400"/>
            <a:ext cx="83058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2000" b="1" dirty="0">
                <a:cs typeface="Arial" charset="0"/>
              </a:rPr>
              <a:t> </a:t>
            </a:r>
            <a:r>
              <a:rPr lang="en-US" sz="2000" b="1" dirty="0">
                <a:solidFill>
                  <a:srgbClr val="FF0000"/>
                </a:solidFill>
                <a:cs typeface="Arial" charset="0"/>
              </a:rPr>
              <a:t>Which candy bar best describes your personality?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000" b="1" dirty="0">
                <a:cs typeface="Arial" charset="0"/>
              </a:rPr>
              <a:t> Which animal best describes how you feel on the first day of school?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000" b="1" dirty="0">
                <a:cs typeface="Arial" charset="0"/>
              </a:rPr>
              <a:t> </a:t>
            </a:r>
            <a:r>
              <a:rPr lang="en-US" sz="2000" b="1" dirty="0">
                <a:solidFill>
                  <a:srgbClr val="FFC000"/>
                </a:solidFill>
                <a:cs typeface="Arial" charset="0"/>
              </a:rPr>
              <a:t>Which book, movie, or song title best describes your summer vacation?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000" b="1" dirty="0">
                <a:cs typeface="Arial" charset="0"/>
              </a:rPr>
              <a:t> </a:t>
            </a:r>
            <a:r>
              <a:rPr lang="en-US" sz="2000" b="1" dirty="0">
                <a:solidFill>
                  <a:srgbClr val="0D0D0D"/>
                </a:solidFill>
                <a:cs typeface="Arial" charset="0"/>
              </a:rPr>
              <a:t>Which cartoon character best describes how you face a challenge?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000" b="1" dirty="0">
                <a:solidFill>
                  <a:schemeClr val="tx2">
                    <a:lumMod val="60000"/>
                    <a:lumOff val="40000"/>
                  </a:schemeClr>
                </a:solidFill>
                <a:cs typeface="Arial" charset="0"/>
              </a:rPr>
              <a:t> What piece of furniture best describes what kind of friend you are?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495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2000"/>
                                        <p:tgtEl>
                                          <p:spTgt spid="495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2000"/>
                                        <p:tgtEl>
                                          <p:spTgt spid="495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6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2000"/>
                                        <p:tgtEl>
                                          <p:spTgt spid="4956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2000"/>
                                        <p:tgtEl>
                                          <p:spTgt spid="495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2000"/>
                                        <p:tgtEl>
                                          <p:spTgt spid="495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6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956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6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4956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6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4956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6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4956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6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4956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5626" grpId="0"/>
      <p:bldP spid="495627" grpId="0"/>
      <p:bldP spid="495628" grpId="0"/>
      <p:bldP spid="495630" grpId="0"/>
      <p:bldP spid="495631" grpId="0"/>
      <p:bldP spid="49563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Line 2"/>
          <p:cNvSpPr>
            <a:spLocks noChangeShapeType="1"/>
          </p:cNvSpPr>
          <p:nvPr/>
        </p:nvSpPr>
        <p:spPr bwMode="auto">
          <a:xfrm>
            <a:off x="190500" y="2514600"/>
            <a:ext cx="12192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63" name="Line 3"/>
          <p:cNvSpPr>
            <a:spLocks noChangeShapeType="1"/>
          </p:cNvSpPr>
          <p:nvPr/>
        </p:nvSpPr>
        <p:spPr bwMode="auto">
          <a:xfrm>
            <a:off x="2457450" y="2495550"/>
            <a:ext cx="12192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64" name="Line 4"/>
          <p:cNvSpPr>
            <a:spLocks noChangeShapeType="1"/>
          </p:cNvSpPr>
          <p:nvPr/>
        </p:nvSpPr>
        <p:spPr bwMode="auto">
          <a:xfrm>
            <a:off x="4743450" y="2457450"/>
            <a:ext cx="12192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65" name="Line 5"/>
          <p:cNvSpPr>
            <a:spLocks noChangeShapeType="1"/>
          </p:cNvSpPr>
          <p:nvPr/>
        </p:nvSpPr>
        <p:spPr bwMode="auto">
          <a:xfrm>
            <a:off x="7067550" y="2438400"/>
            <a:ext cx="12192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66" name="Line 6"/>
          <p:cNvSpPr>
            <a:spLocks noChangeShapeType="1"/>
          </p:cNvSpPr>
          <p:nvPr/>
        </p:nvSpPr>
        <p:spPr bwMode="auto">
          <a:xfrm>
            <a:off x="762000" y="4419600"/>
            <a:ext cx="12192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1371600" y="1981200"/>
            <a:ext cx="1143000" cy="533400"/>
            <a:chOff x="864" y="1248"/>
            <a:chExt cx="720" cy="336"/>
          </a:xfrm>
        </p:grpSpPr>
        <p:sp>
          <p:nvSpPr>
            <p:cNvPr id="15394" name="Line 8"/>
            <p:cNvSpPr>
              <a:spLocks noChangeShapeType="1"/>
            </p:cNvSpPr>
            <p:nvPr/>
          </p:nvSpPr>
          <p:spPr bwMode="auto">
            <a:xfrm flipH="1">
              <a:off x="864" y="1248"/>
              <a:ext cx="384" cy="336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95" name="Line 9"/>
            <p:cNvSpPr>
              <a:spLocks noChangeShapeType="1"/>
            </p:cNvSpPr>
            <p:nvPr/>
          </p:nvSpPr>
          <p:spPr bwMode="auto">
            <a:xfrm>
              <a:off x="1248" y="1248"/>
              <a:ext cx="336" cy="336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3657600" y="1962150"/>
            <a:ext cx="1143000" cy="533400"/>
            <a:chOff x="864" y="1248"/>
            <a:chExt cx="720" cy="336"/>
          </a:xfrm>
        </p:grpSpPr>
        <p:sp>
          <p:nvSpPr>
            <p:cNvPr id="15392" name="Line 11"/>
            <p:cNvSpPr>
              <a:spLocks noChangeShapeType="1"/>
            </p:cNvSpPr>
            <p:nvPr/>
          </p:nvSpPr>
          <p:spPr bwMode="auto">
            <a:xfrm flipH="1">
              <a:off x="864" y="1248"/>
              <a:ext cx="384" cy="336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93" name="Line 12"/>
            <p:cNvSpPr>
              <a:spLocks noChangeShapeType="1"/>
            </p:cNvSpPr>
            <p:nvPr/>
          </p:nvSpPr>
          <p:spPr bwMode="auto">
            <a:xfrm>
              <a:off x="1248" y="1248"/>
              <a:ext cx="336" cy="336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5943600" y="1905000"/>
            <a:ext cx="1143000" cy="533400"/>
            <a:chOff x="864" y="1248"/>
            <a:chExt cx="720" cy="336"/>
          </a:xfrm>
        </p:grpSpPr>
        <p:sp>
          <p:nvSpPr>
            <p:cNvPr id="15390" name="Line 14"/>
            <p:cNvSpPr>
              <a:spLocks noChangeShapeType="1"/>
            </p:cNvSpPr>
            <p:nvPr/>
          </p:nvSpPr>
          <p:spPr bwMode="auto">
            <a:xfrm flipH="1">
              <a:off x="864" y="1248"/>
              <a:ext cx="384" cy="336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91" name="Line 15"/>
            <p:cNvSpPr>
              <a:spLocks noChangeShapeType="1"/>
            </p:cNvSpPr>
            <p:nvPr/>
          </p:nvSpPr>
          <p:spPr bwMode="auto">
            <a:xfrm>
              <a:off x="1248" y="1248"/>
              <a:ext cx="336" cy="336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1981200" y="3886200"/>
            <a:ext cx="1143000" cy="533400"/>
            <a:chOff x="864" y="1248"/>
            <a:chExt cx="720" cy="336"/>
          </a:xfrm>
        </p:grpSpPr>
        <p:sp>
          <p:nvSpPr>
            <p:cNvPr id="15388" name="Line 17"/>
            <p:cNvSpPr>
              <a:spLocks noChangeShapeType="1"/>
            </p:cNvSpPr>
            <p:nvPr/>
          </p:nvSpPr>
          <p:spPr bwMode="auto">
            <a:xfrm flipH="1">
              <a:off x="864" y="1248"/>
              <a:ext cx="384" cy="336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89" name="Line 18"/>
            <p:cNvSpPr>
              <a:spLocks noChangeShapeType="1"/>
            </p:cNvSpPr>
            <p:nvPr/>
          </p:nvSpPr>
          <p:spPr bwMode="auto">
            <a:xfrm>
              <a:off x="1248" y="1248"/>
              <a:ext cx="336" cy="336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96659" name="Text Box 19"/>
          <p:cNvSpPr txBox="1">
            <a:spLocks noChangeArrowheads="1"/>
          </p:cNvSpPr>
          <p:nvPr/>
        </p:nvSpPr>
        <p:spPr bwMode="auto">
          <a:xfrm>
            <a:off x="304800" y="5029200"/>
            <a:ext cx="8458200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3200" b="1">
                <a:latin typeface="Comic Sans MS" pitchFamily="66" charset="0"/>
                <a:cs typeface="Arial" charset="0"/>
              </a:rPr>
              <a:t>Relating Factor:</a:t>
            </a:r>
          </a:p>
          <a:p>
            <a:pPr eaLnBrk="0" hangingPunct="0"/>
            <a:r>
              <a:rPr lang="en-US" sz="3200" b="1">
                <a:latin typeface="Comic Sans MS" pitchFamily="66" charset="0"/>
                <a:cs typeface="Arial" charset="0"/>
              </a:rPr>
              <a:t> expresses/describes </a:t>
            </a:r>
          </a:p>
          <a:p>
            <a:pPr eaLnBrk="0" hangingPunct="0"/>
            <a:endParaRPr lang="en-US" sz="3200" b="1">
              <a:latin typeface="Comic Sans MS" pitchFamily="66" charset="0"/>
              <a:cs typeface="Arial" charset="0"/>
            </a:endParaRPr>
          </a:p>
        </p:txBody>
      </p:sp>
      <p:sp>
        <p:nvSpPr>
          <p:cNvPr id="15372" name="Text Box 20"/>
          <p:cNvSpPr txBox="1">
            <a:spLocks noChangeArrowheads="1"/>
          </p:cNvSpPr>
          <p:nvPr/>
        </p:nvSpPr>
        <p:spPr bwMode="auto">
          <a:xfrm>
            <a:off x="1717675" y="2103438"/>
            <a:ext cx="487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400">
                <a:latin typeface="Comic Sans MS" pitchFamily="66" charset="0"/>
                <a:cs typeface="Arial" charset="0"/>
              </a:rPr>
              <a:t>as</a:t>
            </a:r>
          </a:p>
        </p:txBody>
      </p:sp>
      <p:sp>
        <p:nvSpPr>
          <p:cNvPr id="15373" name="Text Box 21"/>
          <p:cNvSpPr txBox="1">
            <a:spLocks noChangeArrowheads="1"/>
          </p:cNvSpPr>
          <p:nvPr/>
        </p:nvSpPr>
        <p:spPr bwMode="auto">
          <a:xfrm>
            <a:off x="4038600" y="2209800"/>
            <a:ext cx="487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400">
                <a:latin typeface="Comic Sans MS" pitchFamily="66" charset="0"/>
                <a:cs typeface="Arial" charset="0"/>
              </a:rPr>
              <a:t>as</a:t>
            </a:r>
          </a:p>
        </p:txBody>
      </p:sp>
      <p:sp>
        <p:nvSpPr>
          <p:cNvPr id="15374" name="Text Box 22"/>
          <p:cNvSpPr txBox="1">
            <a:spLocks noChangeArrowheads="1"/>
          </p:cNvSpPr>
          <p:nvPr/>
        </p:nvSpPr>
        <p:spPr bwMode="auto">
          <a:xfrm>
            <a:off x="6324600" y="2209800"/>
            <a:ext cx="487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400">
                <a:latin typeface="Comic Sans MS" pitchFamily="66" charset="0"/>
                <a:cs typeface="Arial" charset="0"/>
              </a:rPr>
              <a:t>as</a:t>
            </a:r>
          </a:p>
        </p:txBody>
      </p:sp>
      <p:sp>
        <p:nvSpPr>
          <p:cNvPr id="496663" name="Text Box 23"/>
          <p:cNvSpPr txBox="1">
            <a:spLocks noChangeArrowheads="1"/>
          </p:cNvSpPr>
          <p:nvPr/>
        </p:nvSpPr>
        <p:spPr bwMode="auto">
          <a:xfrm>
            <a:off x="196850" y="1741488"/>
            <a:ext cx="118268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0000"/>
                </a:solidFill>
                <a:latin typeface="Comic Sans MS" pitchFamily="66" charset="0"/>
                <a:cs typeface="Arial" charset="0"/>
              </a:rPr>
              <a:t>Candy </a:t>
            </a:r>
          </a:p>
          <a:p>
            <a:pPr algn="ctr" eaLnBrk="0" hangingPunct="0"/>
            <a:r>
              <a:rPr lang="en-US" sz="2400" b="1">
                <a:solidFill>
                  <a:srgbClr val="FF0000"/>
                </a:solidFill>
                <a:latin typeface="Comic Sans MS" pitchFamily="66" charset="0"/>
                <a:cs typeface="Arial" charset="0"/>
              </a:rPr>
              <a:t>Bar</a:t>
            </a:r>
          </a:p>
        </p:txBody>
      </p:sp>
      <p:sp>
        <p:nvSpPr>
          <p:cNvPr id="496664" name="Text Box 24"/>
          <p:cNvSpPr txBox="1">
            <a:spLocks noChangeArrowheads="1"/>
          </p:cNvSpPr>
          <p:nvPr/>
        </p:nvSpPr>
        <p:spPr bwMode="auto">
          <a:xfrm>
            <a:off x="2420938" y="1619250"/>
            <a:ext cx="13001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  <a:cs typeface="Arial" charset="0"/>
              </a:rPr>
              <a:t>Animal</a:t>
            </a:r>
          </a:p>
        </p:txBody>
      </p:sp>
      <p:sp>
        <p:nvSpPr>
          <p:cNvPr id="496665" name="Text Box 25"/>
          <p:cNvSpPr txBox="1">
            <a:spLocks noChangeArrowheads="1"/>
          </p:cNvSpPr>
          <p:nvPr/>
        </p:nvSpPr>
        <p:spPr bwMode="auto">
          <a:xfrm>
            <a:off x="4846638" y="1600200"/>
            <a:ext cx="9747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2800" b="1">
                <a:solidFill>
                  <a:srgbClr val="FF6600"/>
                </a:solidFill>
                <a:latin typeface="Comic Sans MS" pitchFamily="66" charset="0"/>
                <a:cs typeface="Arial" charset="0"/>
              </a:rPr>
              <a:t>Book</a:t>
            </a:r>
          </a:p>
        </p:txBody>
      </p:sp>
      <p:sp>
        <p:nvSpPr>
          <p:cNvPr id="496666" name="Text Box 26"/>
          <p:cNvSpPr txBox="1">
            <a:spLocks noChangeArrowheads="1"/>
          </p:cNvSpPr>
          <p:nvPr/>
        </p:nvSpPr>
        <p:spPr bwMode="auto">
          <a:xfrm>
            <a:off x="6858000" y="1295400"/>
            <a:ext cx="2286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2800" b="1">
                <a:latin typeface="Comic Sans MS" pitchFamily="66" charset="0"/>
                <a:cs typeface="Arial" charset="0"/>
              </a:rPr>
              <a:t>Cartoon</a:t>
            </a:r>
          </a:p>
          <a:p>
            <a:pPr algn="ctr" eaLnBrk="0" hangingPunct="0"/>
            <a:r>
              <a:rPr lang="en-US" sz="2800" b="1">
                <a:latin typeface="Comic Sans MS" pitchFamily="66" charset="0"/>
                <a:cs typeface="Arial" charset="0"/>
              </a:rPr>
              <a:t>Character</a:t>
            </a:r>
          </a:p>
        </p:txBody>
      </p:sp>
      <p:sp>
        <p:nvSpPr>
          <p:cNvPr id="496667" name="Text Box 27"/>
          <p:cNvSpPr txBox="1">
            <a:spLocks noChangeArrowheads="1"/>
          </p:cNvSpPr>
          <p:nvPr/>
        </p:nvSpPr>
        <p:spPr bwMode="auto">
          <a:xfrm>
            <a:off x="533400" y="3733800"/>
            <a:ext cx="18383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  <a:cs typeface="Arial" charset="0"/>
              </a:rPr>
              <a:t>Furniture</a:t>
            </a:r>
          </a:p>
        </p:txBody>
      </p:sp>
      <p:sp>
        <p:nvSpPr>
          <p:cNvPr id="496668" name="Text Box 28"/>
          <p:cNvSpPr txBox="1">
            <a:spLocks noChangeArrowheads="1"/>
          </p:cNvSpPr>
          <p:nvPr/>
        </p:nvSpPr>
        <p:spPr bwMode="auto">
          <a:xfrm>
            <a:off x="174625" y="2713038"/>
            <a:ext cx="17811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400" b="1">
                <a:solidFill>
                  <a:srgbClr val="FF0000"/>
                </a:solidFill>
                <a:latin typeface="Comic Sans MS" pitchFamily="66" charset="0"/>
                <a:cs typeface="Arial" charset="0"/>
              </a:rPr>
              <a:t>Personality</a:t>
            </a:r>
          </a:p>
        </p:txBody>
      </p:sp>
      <p:sp>
        <p:nvSpPr>
          <p:cNvPr id="496669" name="Text Box 29"/>
          <p:cNvSpPr txBox="1">
            <a:spLocks noChangeArrowheads="1"/>
          </p:cNvSpPr>
          <p:nvPr/>
        </p:nvSpPr>
        <p:spPr bwMode="auto">
          <a:xfrm>
            <a:off x="2397125" y="2495550"/>
            <a:ext cx="12890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  <a:cs typeface="Arial" charset="0"/>
              </a:rPr>
              <a:t>School</a:t>
            </a:r>
          </a:p>
        </p:txBody>
      </p:sp>
      <p:sp>
        <p:nvSpPr>
          <p:cNvPr id="496670" name="Text Box 30"/>
          <p:cNvSpPr txBox="1">
            <a:spLocks noChangeArrowheads="1"/>
          </p:cNvSpPr>
          <p:nvPr/>
        </p:nvSpPr>
        <p:spPr bwMode="auto">
          <a:xfrm>
            <a:off x="4648200" y="2590800"/>
            <a:ext cx="1676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solidFill>
                  <a:srgbClr val="FF6600"/>
                </a:solidFill>
                <a:latin typeface="Comic Sans MS" pitchFamily="66" charset="0"/>
                <a:cs typeface="Arial" charset="0"/>
              </a:rPr>
              <a:t>Vacation</a:t>
            </a:r>
          </a:p>
        </p:txBody>
      </p:sp>
      <p:sp>
        <p:nvSpPr>
          <p:cNvPr id="496671" name="Text Box 31"/>
          <p:cNvSpPr txBox="1">
            <a:spLocks noChangeArrowheads="1"/>
          </p:cNvSpPr>
          <p:nvPr/>
        </p:nvSpPr>
        <p:spPr bwMode="auto">
          <a:xfrm>
            <a:off x="6934200" y="2438400"/>
            <a:ext cx="17716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2800" b="1">
                <a:latin typeface="Comic Sans MS" pitchFamily="66" charset="0"/>
                <a:cs typeface="Arial" charset="0"/>
              </a:rPr>
              <a:t>Challenge</a:t>
            </a:r>
          </a:p>
        </p:txBody>
      </p:sp>
      <p:sp>
        <p:nvSpPr>
          <p:cNvPr id="496672" name="Text Box 32"/>
          <p:cNvSpPr txBox="1">
            <a:spLocks noChangeArrowheads="1"/>
          </p:cNvSpPr>
          <p:nvPr/>
        </p:nvSpPr>
        <p:spPr bwMode="auto">
          <a:xfrm>
            <a:off x="457200" y="4419600"/>
            <a:ext cx="16716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  <a:cs typeface="Arial" charset="0"/>
              </a:rPr>
              <a:t>Friend</a:t>
            </a:r>
          </a:p>
        </p:txBody>
      </p:sp>
      <p:sp>
        <p:nvSpPr>
          <p:cNvPr id="15385" name="Text Box 33"/>
          <p:cNvSpPr txBox="1">
            <a:spLocks noChangeArrowheads="1"/>
          </p:cNvSpPr>
          <p:nvPr/>
        </p:nvSpPr>
        <p:spPr bwMode="auto">
          <a:xfrm>
            <a:off x="365125" y="101600"/>
            <a:ext cx="4211638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endParaRPr lang="en-US" sz="3200" b="1" u="sng">
              <a:latin typeface="Comic Sans MS" pitchFamily="66" charset="0"/>
              <a:cs typeface="Arial" charset="0"/>
            </a:endParaRPr>
          </a:p>
          <a:p>
            <a:pPr eaLnBrk="0" hangingPunct="0"/>
            <a:r>
              <a:rPr lang="en-US" sz="3200" b="1">
                <a:solidFill>
                  <a:srgbClr val="FF3300"/>
                </a:solidFill>
                <a:latin typeface="Comic Sans MS" pitchFamily="66" charset="0"/>
                <a:cs typeface="Arial" charset="0"/>
              </a:rPr>
              <a:t>Forced Relationships</a:t>
            </a:r>
          </a:p>
        </p:txBody>
      </p:sp>
      <p:pic>
        <p:nvPicPr>
          <p:cNvPr id="15386" name="Picture 34" descr="LogoBlac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24600" y="3429000"/>
            <a:ext cx="2438400" cy="307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87" name="Text Box 35"/>
          <p:cNvSpPr txBox="1">
            <a:spLocks noChangeArrowheads="1"/>
          </p:cNvSpPr>
          <p:nvPr/>
        </p:nvSpPr>
        <p:spPr bwMode="auto">
          <a:xfrm>
            <a:off x="2286000" y="4125913"/>
            <a:ext cx="7556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latin typeface="Comic Sans MS" pitchFamily="66" charset="0"/>
                <a:cs typeface="Arial" charset="0"/>
              </a:rPr>
              <a:t>as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966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966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966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96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496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966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966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966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96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49666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49666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49666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49666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49666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49666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966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966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966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96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966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966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966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966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8" dur="2000"/>
                                        <p:tgtEl>
                                          <p:spTgt spid="496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63" dur="2000"/>
                                        <p:tgtEl>
                                          <p:spTgt spid="496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966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966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966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966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 tmFilter="0,0; .5, 1; 1, 1"/>
                                        <p:tgtEl>
                                          <p:spTgt spid="496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966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966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966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966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 tmFilter="0,0; .5, 1; 1, 1"/>
                                        <p:tgtEl>
                                          <p:spTgt spid="4966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6659" grpId="0"/>
      <p:bldP spid="496663" grpId="0"/>
      <p:bldP spid="496664" grpId="0"/>
      <p:bldP spid="496665" grpId="0"/>
      <p:bldP spid="496666" grpId="0"/>
      <p:bldP spid="496667" grpId="0"/>
      <p:bldP spid="496668" grpId="0"/>
      <p:bldP spid="496669" grpId="0"/>
      <p:bldP spid="496670" grpId="0"/>
      <p:bldP spid="496671" grpId="0"/>
      <p:bldP spid="49667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-609600" y="533400"/>
            <a:ext cx="8077200" cy="1143000"/>
          </a:xfrm>
        </p:spPr>
        <p:txBody>
          <a:bodyPr/>
          <a:lstStyle/>
          <a:p>
            <a:r>
              <a:rPr lang="en-US" sz="3200" b="1" smtClean="0"/>
              <a:t>The Many Sides of Me</a:t>
            </a:r>
            <a:br>
              <a:rPr lang="en-US" sz="3200" b="1" smtClean="0"/>
            </a:br>
            <a:r>
              <a:rPr lang="en-US" sz="3200" b="1" smtClean="0"/>
              <a:t>by </a:t>
            </a:r>
            <a:r>
              <a:rPr lang="en-US" sz="3200" b="1" smtClean="0">
                <a:solidFill>
                  <a:srgbClr val="FF0000"/>
                </a:solidFill>
              </a:rPr>
              <a:t>Guess Who</a:t>
            </a:r>
            <a:r>
              <a:rPr lang="en-US" sz="3200" b="1" smtClean="0"/>
              <a:t>?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905000"/>
            <a:ext cx="8229600" cy="4953000"/>
          </a:xfrm>
        </p:spPr>
        <p:txBody>
          <a:bodyPr/>
          <a:lstStyle/>
          <a:p>
            <a:pPr>
              <a:buFontTx/>
              <a:buNone/>
            </a:pPr>
            <a:r>
              <a:rPr lang="en-US" sz="2000" b="1" smtClean="0"/>
              <a:t>I am like a</a:t>
            </a:r>
            <a:r>
              <a:rPr lang="en-US" sz="2000" smtClean="0"/>
              <a:t> Sweet Tart.</a:t>
            </a: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533400" y="2362200"/>
            <a:ext cx="7848600" cy="421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cs typeface="Arial" charset="0"/>
              </a:rPr>
              <a:t>I have a lot of different ideas all at the same time and I am sweet about listening to others, but as a  kid I finally make my own decision.</a:t>
            </a:r>
          </a:p>
          <a:p>
            <a:endParaRPr lang="en-US">
              <a:cs typeface="Arial" charset="0"/>
            </a:endParaRPr>
          </a:p>
          <a:p>
            <a:r>
              <a:rPr lang="en-US">
                <a:cs typeface="Arial" charset="0"/>
              </a:rPr>
              <a:t>On the first day of school</a:t>
            </a:r>
            <a:r>
              <a:rPr lang="en-US" b="1">
                <a:cs typeface="Arial" charset="0"/>
              </a:rPr>
              <a:t>, I was like a Meerkat</a:t>
            </a:r>
            <a:r>
              <a:rPr lang="en-US">
                <a:cs typeface="Arial" charset="0"/>
              </a:rPr>
              <a:t> on alert and looking over friends, schedules, and teachers. All the while asking, “Am I really going to learn something new this year?”</a:t>
            </a:r>
          </a:p>
          <a:p>
            <a:endParaRPr lang="en-US">
              <a:cs typeface="Arial" charset="0"/>
            </a:endParaRPr>
          </a:p>
          <a:p>
            <a:r>
              <a:rPr lang="en-US">
                <a:cs typeface="Arial" charset="0"/>
              </a:rPr>
              <a:t>My 2007 summer vacation was like “</a:t>
            </a:r>
            <a:r>
              <a:rPr lang="en-US" b="1">
                <a:cs typeface="Arial" charset="0"/>
              </a:rPr>
              <a:t>Jack Sparrow.”</a:t>
            </a:r>
            <a:r>
              <a:rPr lang="en-US">
                <a:cs typeface="Arial" charset="0"/>
              </a:rPr>
              <a:t>  I went lookin’ for adventure.</a:t>
            </a:r>
          </a:p>
          <a:p>
            <a:endParaRPr lang="en-US">
              <a:cs typeface="Arial" charset="0"/>
            </a:endParaRPr>
          </a:p>
          <a:p>
            <a:r>
              <a:rPr lang="en-US">
                <a:cs typeface="Arial" charset="0"/>
              </a:rPr>
              <a:t>I am like the </a:t>
            </a:r>
            <a:r>
              <a:rPr lang="en-US" b="1">
                <a:cs typeface="Arial" charset="0"/>
              </a:rPr>
              <a:t>CD Bookcase</a:t>
            </a:r>
            <a:r>
              <a:rPr lang="en-US">
                <a:cs typeface="Arial" charset="0"/>
              </a:rPr>
              <a:t>.  I have titles from multiple music genres just like I enjoy diversity within my group of friends.</a:t>
            </a:r>
          </a:p>
          <a:p>
            <a:endParaRPr lang="en-US">
              <a:cs typeface="Arial" charset="0"/>
            </a:endParaRPr>
          </a:p>
          <a:p>
            <a:r>
              <a:rPr lang="en-US">
                <a:cs typeface="Arial" charset="0"/>
              </a:rPr>
              <a:t>When I face a problem, I am like </a:t>
            </a:r>
            <a:r>
              <a:rPr lang="en-US" b="1">
                <a:cs typeface="Arial" charset="0"/>
              </a:rPr>
              <a:t>Donkey from “Shrek”.</a:t>
            </a:r>
            <a:r>
              <a:rPr lang="en-US">
                <a:cs typeface="Arial" charset="0"/>
              </a:rPr>
              <a:t>  I try to use humor.</a:t>
            </a:r>
          </a:p>
        </p:txBody>
      </p:sp>
      <p:pic>
        <p:nvPicPr>
          <p:cNvPr id="16389" name="Picture 5" descr="Apple Reading Boo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9800" y="228600"/>
            <a:ext cx="2819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254</Words>
  <Application>Microsoft Office PowerPoint</Application>
  <PresentationFormat>On-screen Show (4:3)</PresentationFormat>
  <Paragraphs>43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Affective Needs</vt:lpstr>
      <vt:lpstr>Slide 2</vt:lpstr>
      <vt:lpstr>Slide 3</vt:lpstr>
      <vt:lpstr>The Many Sides of Me by Guess Who?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Affective Needs</dc:title>
  <dc:creator> </dc:creator>
  <cp:lastModifiedBy> </cp:lastModifiedBy>
  <cp:revision>2</cp:revision>
  <dcterms:created xsi:type="dcterms:W3CDTF">2009-06-25T12:29:37Z</dcterms:created>
  <dcterms:modified xsi:type="dcterms:W3CDTF">2009-06-25T12:33:59Z</dcterms:modified>
</cp:coreProperties>
</file>